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69" r:id="rId8"/>
    <p:sldId id="270" r:id="rId9"/>
    <p:sldId id="271" r:id="rId10"/>
    <p:sldId id="272" r:id="rId11"/>
    <p:sldId id="273" r:id="rId12"/>
    <p:sldId id="284" r:id="rId13"/>
    <p:sldId id="285" r:id="rId14"/>
    <p:sldId id="289" r:id="rId15"/>
    <p:sldId id="29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08086006316758"/>
          <c:y val="9.0347782994871909E-2"/>
          <c:w val="0.58894088652848098"/>
          <c:h val="0.9005271344119659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24"/>
          </c:dPt>
          <c:dPt>
            <c:idx val="1"/>
            <c:bubble3D val="0"/>
            <c:explosion val="11"/>
          </c:dPt>
          <c:dPt>
            <c:idx val="2"/>
            <c:bubble3D val="0"/>
            <c:explosion val="16"/>
          </c:dPt>
          <c:dPt>
            <c:idx val="3"/>
            <c:bubble3D val="0"/>
            <c:explosion val="17"/>
          </c:dPt>
          <c:dPt>
            <c:idx val="4"/>
            <c:bubble3D val="0"/>
            <c:explosion val="19"/>
          </c:dPt>
          <c:dLbls>
            <c:dLbl>
              <c:idx val="0"/>
              <c:layout>
                <c:manualLayout>
                  <c:x val="-0.16167850299983669"/>
                  <c:y val="0.1925452015303142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8343457869760504E-2"/>
                  <c:y val="-0.186492984697606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5202842594022101"/>
                  <c:y val="1.707680628078361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904078403585358E-2"/>
                  <c:y val="8.040274727309501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1995457845953654E-2"/>
                  <c:y val="-1.293185991030236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льготное выделение жилья</c:v>
                </c:pt>
                <c:pt idx="1">
                  <c:v>улучшение жилищных условий</c:v>
                </c:pt>
                <c:pt idx="2">
                  <c:v>постановка на учет нуждающихся </c:v>
                </c:pt>
                <c:pt idx="3">
                  <c:v>выделения жилья молодым семьям</c:v>
                </c:pt>
                <c:pt idx="4">
                  <c:v>другие вопросы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83</c:v>
                </c:pt>
                <c:pt idx="1">
                  <c:v>141</c:v>
                </c:pt>
                <c:pt idx="2">
                  <c:v>56</c:v>
                </c:pt>
                <c:pt idx="3">
                  <c:v>34</c:v>
                </c:pt>
                <c:pt idx="4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7161024701020289"/>
          <c:y val="0.28291817290956278"/>
          <c:w val="0.32802431103706092"/>
          <c:h val="0.45039689322269033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959876543209877"/>
          <c:y val="0.28090099848630035"/>
          <c:w val="0.71450617283950613"/>
          <c:h val="0.679820763145347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explosion val="49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>
              <c:idx val="0"/>
              <c:layout>
                <c:manualLayout>
                  <c:x val="-9.6498007193545246E-2"/>
                  <c:y val="-7.5084503325973148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/>
                      <a:t>установка и содержание остановок общественного транспорта;</a:t>
                    </a:r>
                  </a:p>
                  <a:p>
                    <a:r>
                      <a:rPr lang="ru-RU" sz="1200" b="1"/>
                      <a:t> 2018-16; 4%</a:t>
                    </a:r>
                  </a:p>
                  <a:p>
                    <a:r>
                      <a:rPr lang="ru-RU" sz="1200" b="1"/>
                      <a:t>2017-14; 4,2%</a:t>
                    </a:r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5631500923495674E-2"/>
                  <c:y val="-9.3277044073194551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/>
                      <a:t>автостоянки и автопарковки; 2018-26; 6%</a:t>
                    </a:r>
                  </a:p>
                  <a:p>
                    <a:r>
                      <a:rPr lang="ru-RU" sz="1200" b="1"/>
                      <a:t>2017 -23;  6,9%</a:t>
                    </a:r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9843127247982892E-2"/>
                  <c:y val="1.7672790901137356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/>
                      <a:t>озеленение и снос аварийных деревьев; </a:t>
                    </a:r>
                  </a:p>
                  <a:p>
                    <a:r>
                      <a:rPr lang="ru-RU" sz="1200" b="1"/>
                      <a:t>2018-7;</a:t>
                    </a:r>
                    <a:r>
                      <a:rPr lang="ru-RU" sz="1200" b="1" baseline="0"/>
                      <a:t> </a:t>
                    </a:r>
                    <a:r>
                      <a:rPr lang="ru-RU" sz="1200" b="1"/>
                      <a:t>2;0%</a:t>
                    </a:r>
                  </a:p>
                  <a:p>
                    <a:r>
                      <a:rPr lang="ru-RU" sz="1200" b="1"/>
                      <a:t>2017-28; 8,4%</a:t>
                    </a:r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36899569845435987"/>
                  <c:y val="-0.10975239206210335"/>
                </c:manualLayout>
              </c:layout>
              <c:tx>
                <c:rich>
                  <a:bodyPr/>
                  <a:lstStyle/>
                  <a:p>
                    <a:r>
                      <a:rPr lang="ru-RU" sz="1200" b="1"/>
                      <a:t>благоустройство магистральных улиц, межквартальных проездов, улиц частного сектора; 2018-262; 70,2%</a:t>
                    </a:r>
                  </a:p>
                  <a:p>
                    <a:r>
                      <a:rPr lang="ru-RU" sz="1200" b="1"/>
                      <a:t>2017-220;  66,6</a:t>
                    </a:r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767667930397589E-2"/>
                  <c:y val="-0.10353946497428559"/>
                </c:manualLayout>
              </c:layout>
              <c:tx>
                <c:rich>
                  <a:bodyPr/>
                  <a:lstStyle/>
                  <a:p>
                    <a:r>
                      <a:rPr lang="ru-RU" sz="1200" b="1"/>
                      <a:t>транспортное обслуживание население; 2018-62; 16%; 2017-38</a:t>
                    </a:r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установка и содержание остановок общественного транспорта</c:v>
                </c:pt>
                <c:pt idx="1">
                  <c:v>автостоянки и автопарковки</c:v>
                </c:pt>
                <c:pt idx="2">
                  <c:v>озеленение и снос аварийных деревьев</c:v>
                </c:pt>
                <c:pt idx="3">
                  <c:v>благоустройство магистральных улиц, межквартальных проездов, улиц частного сектора</c:v>
                </c:pt>
                <c:pt idx="4">
                  <c:v>транспортное обслуживание население, работа городского пассажирского транспорта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14</c:v>
                </c:pt>
                <c:pt idx="1">
                  <c:v>23</c:v>
                </c:pt>
                <c:pt idx="2">
                  <c:v>28</c:v>
                </c:pt>
                <c:pt idx="3">
                  <c:v>266</c:v>
                </c:pt>
                <c:pt idx="4">
                  <c:v>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FC443-A6C7-44C0-B3CB-77407479E059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9F12-62B4-478D-9E08-394A52B405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09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21B1-A550-4B2B-A348-664CB2BCD709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AB7C3-ACE4-46AC-8AC8-06928C12C3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69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FB24C-8D18-4CD9-9B22-7A52C20BF726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ABCB0-39D3-400A-B68E-782F5D7BB5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77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3C5AA-E6E6-44E3-BB71-80AC22C99A15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BFD2C-22E8-4604-B527-22D0849D9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74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A5C25-8A29-4E49-BE96-38B25C06897C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275C6-A804-4D59-9225-0C48DBA21A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18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A3AC8-AB33-40A2-AF19-C360B48E5759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0EF6C-178D-435D-B52D-5CA95944B8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44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EFE30-CC58-4C2E-B022-AE7DBB1F25EA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D5569-0166-4DA8-BD42-C75CEEB6D4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1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9CD0F-61A9-4620-852D-96B2E1593B36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22F02-B84E-426E-92E5-F0B02DD94F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04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B9BDC-DFFF-4511-A56C-E22A6FEC70C5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747CE-C39E-4D22-A6E5-AE96780FDB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35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17C5B-1EE8-4343-8DAF-A18F911D97FF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C5B6D-9706-4AA3-B9F5-89EB89C20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011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6D53B-95CE-434B-B897-F20CC766DE40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1CE0F-C2DF-40DA-B3CD-46244523E4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47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E5F3D5-C4EF-4F31-A9F2-7231C9BDBA7B}" type="datetimeFigureOut">
              <a:rPr lang="ru-RU"/>
              <a:pPr>
                <a:defRPr/>
              </a:pPr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4783C0-EB1F-4D27-ACF7-C35F79F8E9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9.png"/><Relationship Id="rId4" Type="http://schemas.openxmlformats.org/officeDocument/2006/relationships/oleObject" Target="../embeddings/Microsoft_Excel_97-2003_Worksheet9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0.png"/><Relationship Id="rId4" Type="http://schemas.openxmlformats.org/officeDocument/2006/relationships/oleObject" Target="../embeddings/Microsoft_Excel_97-2003_Worksheet10.xls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97-2003_Worksheet1.xls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oleObject" Target="../embeddings/Microsoft_Excel_97-2003_Worksheet2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oleObject" Target="../embeddings/Microsoft_Excel_97-2003_Worksheet3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png"/><Relationship Id="rId4" Type="http://schemas.openxmlformats.org/officeDocument/2006/relationships/oleObject" Target="../embeddings/Microsoft_Excel_97-2003_Worksheet4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png"/><Relationship Id="rId4" Type="http://schemas.openxmlformats.org/officeDocument/2006/relationships/oleObject" Target="../embeddings/Microsoft_Excel_97-2003_Worksheet5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6.png"/><Relationship Id="rId4" Type="http://schemas.openxmlformats.org/officeDocument/2006/relationships/oleObject" Target="../embeddings/Microsoft_Excel_97-2003_Worksheet6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png"/><Relationship Id="rId4" Type="http://schemas.openxmlformats.org/officeDocument/2006/relationships/oleObject" Target="../embeddings/Microsoft_Excel_97-2003_Worksheet7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8.png"/><Relationship Id="rId4" Type="http://schemas.openxmlformats.org/officeDocument/2006/relationships/oleObject" Target="../embeddings/Microsoft_Excel_97-2003_Worksheet8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584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Об итогах работы с обращениями граждан в администрации Калининского района города Новосибирска в 2018 году.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В соответствии с приказом мэрии города Новосибирска от 15.04.2008 № 15а-од в администрации района с 1 мая 2008 года  начала свою работу общественная приемная, основными задачами которой стали: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Оказание содействия гражданам в реализации их прав и свобод, оказание методической помощи в пределах своей компетенции.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Осуществление ежедневного приема граждан.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Прием и регистрация письменных обращений граждан, адресованных главе администрации района, первому заместителю главы администрации района и заместителям главы администрации района.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Прием и регистрация  обращений граждан, поступивших на официальный сайт мэрии города Новосибирска или администрации района.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Запись граждан на личный прием главы администрации района, первого заместителя главы администрации района.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Прием и обеспечение оперативного рассмотрения устных обращений граждан, поступивших в справочно-информационную службу. 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Организация работы «прямых телефонных линий» по актуальным вопросам жизнедеятельности района.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50" dirty="0" smtClean="0">
                <a:latin typeface="Times New Roman" pitchFamily="18" charset="0"/>
                <a:cs typeface="Times New Roman" pitchFamily="18" charset="0"/>
              </a:rPr>
              <a:t>Взаимодействие с общественными приемными депутатов Совета депутатов и депутатов законодательного Собрания.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417638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Количество письменных обращений, поступивших напрямую в администрацию района и рассмотренных в отделах, которые являлись исполнителями либо соисполнителями, в сравнении с 2017 годом.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583286"/>
              </p:ext>
            </p:extLst>
          </p:nvPr>
        </p:nvGraphicFramePr>
        <p:xfrm>
          <a:off x="971550" y="1268413"/>
          <a:ext cx="7200900" cy="5472118"/>
        </p:xfrm>
        <a:graphic>
          <a:graphicData uri="http://schemas.openxmlformats.org/drawingml/2006/table">
            <a:tbl>
              <a:tblPr/>
              <a:tblGrid>
                <a:gridCol w="722313"/>
                <a:gridCol w="2878137"/>
                <a:gridCol w="1800225"/>
                <a:gridCol w="1800225"/>
              </a:tblGrid>
              <a:tr h="184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отдел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2018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2017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опеки и попечительства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1463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1376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по жилищным вопросам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445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376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благоустройства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417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338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архитектуры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318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288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ЭиЖКХ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246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294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образования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РАТИ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159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169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землепользования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119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потребительского рынка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139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Юридический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144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соц.поддержки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по жилому району Пашино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по делам молодежи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общественных связей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Отдел экономического развития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16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Хозяйственный отдел 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580" marR="60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Интернет-приемная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«Интернет – приемная» является дополнительным средством для обеспечения возможности обращения граждан в мэрию города Новосибирска, в администрацию района в соответствии с Федеральным законом от 02 мая 2006 года №59-ФЗ «О порядке рассмотрения обращений граждан РФ» и Федеральным законом от 09.02.2009 №8-ФЗ «Об обеспечении доступа к информации о деятельности государственных органов и органов местного самоуправления».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"интернет - приемную" можно попасть двумя способами - через официальный сайт города Новосибирска (http://novo-sibirsk.ru/) и через официальный сайт администрации Калининского района (http://kalinnsk.ru/).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Количество граждан, принятых главой администрации и заместителями главы администрации.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651" name="Объект 3"/>
          <p:cNvGraphicFramePr>
            <a:graphicFrameLocks noGrp="1"/>
          </p:cNvGraphicFramePr>
          <p:nvPr>
            <p:ph idx="1"/>
          </p:nvPr>
        </p:nvGraphicFramePr>
        <p:xfrm>
          <a:off x="-50800" y="1549400"/>
          <a:ext cx="9245600" cy="535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r:id="rId4" imgW="9242337" imgH="5358848" progId="Excel.Chart.8">
                  <p:embed/>
                </p:oleObj>
              </mc:Choice>
              <mc:Fallback>
                <p:oleObj r:id="rId4" imgW="9242337" imgH="5358848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0800" y="1549400"/>
                        <a:ext cx="9245600" cy="535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обращений граждан на личном приеме к руководителям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graphicFrame>
        <p:nvGraphicFramePr>
          <p:cNvPr id="28675" name="Объект 3"/>
          <p:cNvGraphicFramePr>
            <a:graphicFrameLocks noGrp="1"/>
          </p:cNvGraphicFramePr>
          <p:nvPr>
            <p:ph idx="1"/>
          </p:nvPr>
        </p:nvGraphicFramePr>
        <p:xfrm>
          <a:off x="-50800" y="1001713"/>
          <a:ext cx="9245600" cy="590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r:id="rId4" imgW="9242337" imgH="5907536" progId="Excel.Chart.8">
                  <p:embed/>
                </p:oleObj>
              </mc:Choice>
              <mc:Fallback>
                <p:oleObj r:id="rId4" imgW="9242337" imgH="5907536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0800" y="1001713"/>
                        <a:ext cx="9245600" cy="5907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9343" y="236311"/>
            <a:ext cx="7772400" cy="672409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Структура жилищных вопросов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16832"/>
            <a:ext cx="8352928" cy="475252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80804729"/>
              </p:ext>
            </p:extLst>
          </p:nvPr>
        </p:nvGraphicFramePr>
        <p:xfrm>
          <a:off x="179512" y="1052736"/>
          <a:ext cx="896448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423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/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Структура вопросов по благоустройству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394717"/>
              </p:ext>
            </p:extLst>
          </p:nvPr>
        </p:nvGraphicFramePr>
        <p:xfrm>
          <a:off x="467544" y="1124744"/>
          <a:ext cx="8229600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164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969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количества обращений граждан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Общее количество обращений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за 12 месяцев 2018 года увеличилось на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2,0%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5615)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по сравнению с 12 месяцами 2017 года (5502 обращений</a:t>
            </a:r>
            <a:r>
              <a:rPr lang="ru-RU" sz="2000" smtClean="0"/>
              <a:t>) </a:t>
            </a:r>
          </a:p>
          <a:p>
            <a:endParaRPr lang="ru-RU" smtClean="0"/>
          </a:p>
        </p:txBody>
      </p:sp>
      <p:graphicFrame>
        <p:nvGraphicFramePr>
          <p:cNvPr id="7172" name="Диаграмма 3"/>
          <p:cNvGraphicFramePr>
            <a:graphicFrameLocks/>
          </p:cNvGraphicFramePr>
          <p:nvPr/>
        </p:nvGraphicFramePr>
        <p:xfrm>
          <a:off x="776288" y="2225675"/>
          <a:ext cx="7734300" cy="442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r:id="rId4" imgW="7736494" imgH="4426080" progId="Excel.Chart.8">
                  <p:embed/>
                </p:oleObj>
              </mc:Choice>
              <mc:Fallback>
                <p:oleObj r:id="rId4" imgW="7736494" imgH="4426080" progId="Excel.Chart.8">
                  <p:embed/>
                  <p:pic>
                    <p:nvPicPr>
                      <p:cNvPr id="0" name="Диаграмма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88" y="2225675"/>
                        <a:ext cx="7734300" cy="442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Тематические разделы</a:t>
            </a:r>
          </a:p>
        </p:txBody>
      </p:sp>
      <p:graphicFrame>
        <p:nvGraphicFramePr>
          <p:cNvPr id="8195" name="Объект 3"/>
          <p:cNvGraphicFramePr>
            <a:graphicFrameLocks noGrp="1"/>
          </p:cNvGraphicFramePr>
          <p:nvPr>
            <p:ph idx="1"/>
          </p:nvPr>
        </p:nvGraphicFramePr>
        <p:xfrm>
          <a:off x="560388" y="1146175"/>
          <a:ext cx="8331200" cy="510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r:id="rId4" imgW="8333954" imgH="5102794" progId="Excel.Chart.8">
                  <p:embed/>
                </p:oleObj>
              </mc:Choice>
              <mc:Fallback>
                <p:oleObj r:id="rId4" imgW="8333954" imgH="5102794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1146175"/>
                        <a:ext cx="8331200" cy="5102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0810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вопросов жилищно-коммунальной сферы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graphicFrame>
        <p:nvGraphicFramePr>
          <p:cNvPr id="9219" name="Объект 3"/>
          <p:cNvGraphicFramePr>
            <a:graphicFrameLocks noGrp="1"/>
          </p:cNvGraphicFramePr>
          <p:nvPr>
            <p:ph idx="1"/>
          </p:nvPr>
        </p:nvGraphicFramePr>
        <p:xfrm>
          <a:off x="-50800" y="1074738"/>
          <a:ext cx="9066213" cy="583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r:id="rId4" imgW="9065538" imgH="5834378" progId="Excel.Chart.8">
                  <p:embed/>
                </p:oleObj>
              </mc:Choice>
              <mc:Fallback>
                <p:oleObj r:id="rId4" imgW="9065538" imgH="5834378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0800" y="1074738"/>
                        <a:ext cx="9066213" cy="5834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849313"/>
          </a:xfrm>
        </p:spPr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Структура вопросов по экономике</a:t>
            </a:r>
          </a:p>
        </p:txBody>
      </p:sp>
      <p:graphicFrame>
        <p:nvGraphicFramePr>
          <p:cNvPr id="10243" name="Объект 3"/>
          <p:cNvGraphicFramePr>
            <a:graphicFrameLocks noGrp="1"/>
          </p:cNvGraphicFramePr>
          <p:nvPr>
            <p:ph idx="1"/>
          </p:nvPr>
        </p:nvGraphicFramePr>
        <p:xfrm>
          <a:off x="128588" y="785813"/>
          <a:ext cx="8958262" cy="531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r:id="rId4" imgW="8961897" imgH="5316173" progId="Excel.Chart.8">
                  <p:embed/>
                </p:oleObj>
              </mc:Choice>
              <mc:Fallback>
                <p:oleObj r:id="rId4" imgW="8961897" imgH="5316173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785813"/>
                        <a:ext cx="8958262" cy="531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Структура вопросов по социальной сфере</a:t>
            </a:r>
          </a:p>
        </p:txBody>
      </p:sp>
      <p:graphicFrame>
        <p:nvGraphicFramePr>
          <p:cNvPr id="11267" name="Объект 3"/>
          <p:cNvGraphicFramePr>
            <a:graphicFrameLocks noGrp="1"/>
          </p:cNvGraphicFramePr>
          <p:nvPr>
            <p:ph idx="1"/>
          </p:nvPr>
        </p:nvGraphicFramePr>
        <p:xfrm>
          <a:off x="417513" y="1433513"/>
          <a:ext cx="8535987" cy="517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r:id="rId4" imgW="8541236" imgH="5169856" progId="Excel.Chart.8">
                  <p:embed/>
                </p:oleObj>
              </mc:Choice>
              <mc:Fallback>
                <p:oleObj r:id="rId4" imgW="8541236" imgH="5169856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433513"/>
                        <a:ext cx="8535987" cy="517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8651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вопросов государства, общества и политики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graphicFrame>
        <p:nvGraphicFramePr>
          <p:cNvPr id="12291" name="Объект 3"/>
          <p:cNvGraphicFramePr>
            <a:graphicFrameLocks noGrp="1"/>
          </p:cNvGraphicFramePr>
          <p:nvPr>
            <p:ph idx="1"/>
          </p:nvPr>
        </p:nvGraphicFramePr>
        <p:xfrm>
          <a:off x="406400" y="1362075"/>
          <a:ext cx="8331200" cy="481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r:id="rId4" imgW="8327858" imgH="4816257" progId="Excel.Chart.8">
                  <p:embed/>
                </p:oleObj>
              </mc:Choice>
              <mc:Fallback>
                <p:oleObj r:id="rId4" imgW="8327858" imgH="4816257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362075"/>
                        <a:ext cx="8331200" cy="4814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Структура вопросов обороны, безопасности и законности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315" name="Объект 3"/>
          <p:cNvGraphicFramePr>
            <a:graphicFrameLocks noGrp="1"/>
          </p:cNvGraphicFramePr>
          <p:nvPr>
            <p:ph idx="1"/>
          </p:nvPr>
        </p:nvGraphicFramePr>
        <p:xfrm>
          <a:off x="406400" y="1549400"/>
          <a:ext cx="83312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r:id="rId4" imgW="8327858" imgH="4627265" progId="Excel.Chart.8">
                  <p:embed/>
                </p:oleObj>
              </mc:Choice>
              <mc:Fallback>
                <p:oleObj r:id="rId4" imgW="8327858" imgH="4627265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549400"/>
                        <a:ext cx="8331200" cy="4627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Источники поступления обращений граждан в администрацию Калининского района</a:t>
            </a:r>
          </a:p>
        </p:txBody>
      </p:sp>
      <p:graphicFrame>
        <p:nvGraphicFramePr>
          <p:cNvPr id="14339" name="Объект 3"/>
          <p:cNvGraphicFramePr>
            <a:graphicFrameLocks noGrp="1"/>
          </p:cNvGraphicFramePr>
          <p:nvPr>
            <p:ph idx="1"/>
          </p:nvPr>
        </p:nvGraphicFramePr>
        <p:xfrm>
          <a:off x="-50800" y="1506538"/>
          <a:ext cx="9353550" cy="540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r:id="rId4" imgW="9352075" imgH="5401524" progId="Excel.Chart.8">
                  <p:embed/>
                </p:oleObj>
              </mc:Choice>
              <mc:Fallback>
                <p:oleObj r:id="rId4" imgW="9352075" imgH="5401524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0800" y="1506538"/>
                        <a:ext cx="9353550" cy="540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201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2019</Template>
  <TotalTime>16</TotalTime>
  <Words>472</Words>
  <Application>Microsoft Office PowerPoint</Application>
  <PresentationFormat>Экран (4:3)</PresentationFormat>
  <Paragraphs>111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Презентация 2019</vt:lpstr>
      <vt:lpstr>Диаграмма Microsoft Excel</vt:lpstr>
      <vt:lpstr>  Об итогах работы с обращениями граждан в администрации Калининского района города Новосибирска в 2018 году.   </vt:lpstr>
      <vt:lpstr>Структура количества обращений граждан </vt:lpstr>
      <vt:lpstr>Тематические разделы</vt:lpstr>
      <vt:lpstr>  Структура вопросов жилищно-коммунальной сферы   </vt:lpstr>
      <vt:lpstr>Структура вопросов по экономике</vt:lpstr>
      <vt:lpstr>Структура вопросов по социальной сфере</vt:lpstr>
      <vt:lpstr>Структура вопросов государства, общества и политики </vt:lpstr>
      <vt:lpstr>Структура вопросов обороны, безопасности и законности</vt:lpstr>
      <vt:lpstr>Источники поступления обращений граждан в администрацию Калининского района</vt:lpstr>
      <vt:lpstr>Количество письменных обращений, поступивших напрямую в администрацию района и рассмотренных в отделах, которые являлись исполнителями либо соисполнителями, в сравнении с 2017 годом. </vt:lpstr>
      <vt:lpstr>Интернет-приемная</vt:lpstr>
      <vt:lpstr> Количество граждан, принятых главой администрации и заместителями главы администрации. </vt:lpstr>
      <vt:lpstr>Структура обращений граждан на личном приеме к руководителям </vt:lpstr>
      <vt:lpstr>Структура жилищных вопросов</vt:lpstr>
      <vt:lpstr>Структура вопросов по благоустройству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работы с обращениями граждан в администрации Калининского района города Новосибирска</dc:title>
  <dc:creator>Дом</dc:creator>
  <cp:lastModifiedBy>Янов Анатолий Иванович</cp:lastModifiedBy>
  <cp:revision>7</cp:revision>
  <dcterms:created xsi:type="dcterms:W3CDTF">2019-02-10T05:38:50Z</dcterms:created>
  <dcterms:modified xsi:type="dcterms:W3CDTF">2019-02-14T04:57:13Z</dcterms:modified>
</cp:coreProperties>
</file>